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56" r:id="rId3"/>
    <p:sldId id="688" r:id="rId4"/>
    <p:sldId id="301" r:id="rId5"/>
    <p:sldId id="702" r:id="rId7"/>
    <p:sldId id="703" r:id="rId8"/>
    <p:sldId id="705" r:id="rId9"/>
    <p:sldId id="717" r:id="rId10"/>
    <p:sldId id="715" r:id="rId11"/>
    <p:sldId id="706" r:id="rId12"/>
    <p:sldId id="704" r:id="rId13"/>
    <p:sldId id="718" r:id="rId14"/>
    <p:sldId id="714" r:id="rId15"/>
    <p:sldId id="707" r:id="rId16"/>
  </p:sldIdLst>
  <p:sldSz cx="9144000" cy="5143500" type="screen16x9"/>
  <p:notesSz cx="6858000" cy="9144000"/>
  <p:custDataLst>
    <p:tags r:id="rId21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1"/>
    <a:srgbClr val="222A35"/>
    <a:srgbClr val="17A4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85571" autoAdjust="0"/>
  </p:normalViewPr>
  <p:slideViewPr>
    <p:cSldViewPr snapToGrid="0">
      <p:cViewPr varScale="1">
        <p:scale>
          <a:sx n="99" d="100"/>
          <a:sy n="99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xfrm>
            <a:off x="381533" y="685800"/>
            <a:ext cx="6094933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200">
        <a:latin typeface="+mj-lt"/>
        <a:ea typeface="+mj-ea"/>
        <a:cs typeface="+mj-cs"/>
        <a:sym typeface="Calibri" panose="020F0502020204030204"/>
      </a:defRPr>
    </a:lvl1pPr>
    <a:lvl2pPr indent="228600" defTabSz="2438400" latinLnBrk="0">
      <a:defRPr sz="3200">
        <a:latin typeface="+mj-lt"/>
        <a:ea typeface="+mj-ea"/>
        <a:cs typeface="+mj-cs"/>
        <a:sym typeface="Calibri" panose="020F0502020204030204"/>
      </a:defRPr>
    </a:lvl2pPr>
    <a:lvl3pPr indent="457200" defTabSz="2438400" latinLnBrk="0">
      <a:defRPr sz="3200">
        <a:latin typeface="+mj-lt"/>
        <a:ea typeface="+mj-ea"/>
        <a:cs typeface="+mj-cs"/>
        <a:sym typeface="Calibri" panose="020F0502020204030204"/>
      </a:defRPr>
    </a:lvl3pPr>
    <a:lvl4pPr indent="685800" defTabSz="2438400" latinLnBrk="0">
      <a:defRPr sz="3200">
        <a:latin typeface="+mj-lt"/>
        <a:ea typeface="+mj-ea"/>
        <a:cs typeface="+mj-cs"/>
        <a:sym typeface="Calibri" panose="020F0502020204030204"/>
      </a:defRPr>
    </a:lvl4pPr>
    <a:lvl5pPr indent="914400" defTabSz="2438400" latinLnBrk="0">
      <a:defRPr sz="3200">
        <a:latin typeface="+mj-lt"/>
        <a:ea typeface="+mj-ea"/>
        <a:cs typeface="+mj-cs"/>
        <a:sym typeface="Calibri" panose="020F0502020204030204"/>
      </a:defRPr>
    </a:lvl5pPr>
    <a:lvl6pPr indent="1143000" defTabSz="2438400" latinLnBrk="0">
      <a:defRPr sz="3200">
        <a:latin typeface="+mj-lt"/>
        <a:ea typeface="+mj-ea"/>
        <a:cs typeface="+mj-cs"/>
        <a:sym typeface="Calibri" panose="020F0502020204030204"/>
      </a:defRPr>
    </a:lvl6pPr>
    <a:lvl7pPr indent="1371600" defTabSz="2438400" latinLnBrk="0">
      <a:defRPr sz="3200">
        <a:latin typeface="+mj-lt"/>
        <a:ea typeface="+mj-ea"/>
        <a:cs typeface="+mj-cs"/>
        <a:sym typeface="Calibri" panose="020F0502020204030204"/>
      </a:defRPr>
    </a:lvl7pPr>
    <a:lvl8pPr indent="1600200" defTabSz="2438400" latinLnBrk="0">
      <a:defRPr sz="3200">
        <a:latin typeface="+mj-lt"/>
        <a:ea typeface="+mj-ea"/>
        <a:cs typeface="+mj-cs"/>
        <a:sym typeface="Calibri" panose="020F0502020204030204"/>
      </a:defRPr>
    </a:lvl8pPr>
    <a:lvl9pPr indent="1828800" defTabSz="2438400" latinLnBrk="0">
      <a:defRPr sz="3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留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色底-黑橙三角-小-插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4614862" y="0"/>
            <a:ext cx="4529137" cy="2992438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4614861" y="2992438"/>
            <a:ext cx="4529136" cy="2151062"/>
          </a:xfrm>
          <a:prstGeom prst="rect">
            <a:avLst/>
          </a:prstGeo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2" name="图片 11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橙色底-黑色三角-小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三角-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7"/>
          <p:cNvSpPr/>
          <p:nvPr userDrawn="1"/>
        </p:nvSpPr>
        <p:spPr>
          <a:xfrm>
            <a:off x="0" y="7812"/>
            <a:ext cx="9144000" cy="5146386"/>
          </a:xfrm>
          <a:prstGeom prst="rect">
            <a:avLst/>
          </a:pr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8" name="直角三角形 15"/>
          <p:cNvSpPr/>
          <p:nvPr userDrawn="1"/>
        </p:nvSpPr>
        <p:spPr>
          <a:xfrm>
            <a:off x="-22860" y="3586480"/>
            <a:ext cx="2349500" cy="1583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6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小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暗色底-橙色大三角-右上"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 rot="10800000">
            <a:off x="6340072" y="0"/>
            <a:ext cx="2803928" cy="1664978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hangingPunct="1">
              <a:defRPr/>
            </a:pPr>
            <a:endParaRPr lang="zh-CN" altLang="en-US" sz="1350" kern="120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白色底-LOGO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墨色logo.png" descr="墨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69731" y="215317"/>
            <a:ext cx="1695450" cy="2619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橙色底-黑色三角-大">
    <p:bg>
      <p:bgPr>
        <a:solidFill>
          <a:srgbClr val="FF99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白色logo.png" descr="白色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98256" y="214281"/>
            <a:ext cx="1695450" cy="2632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白色底-橙黑三角-大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19" name="直角三角形 15"/>
          <p:cNvSpPr/>
          <p:nvPr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20" name="直角三角形 15"/>
          <p:cNvSpPr/>
          <p:nvPr/>
        </p:nvSpPr>
        <p:spPr>
          <a:xfrm>
            <a:off x="0" y="2572200"/>
            <a:ext cx="4009318" cy="257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白色底-黑色三角-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15"/>
          <p:cNvSpPr/>
          <p:nvPr userDrawn="1"/>
        </p:nvSpPr>
        <p:spPr>
          <a:xfrm>
            <a:off x="0" y="2572200"/>
            <a:ext cx="4009318" cy="257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8" name="图片 7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白色底-黑色三角-中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7" name="图片 6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白色底-橙色三角-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FF9901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0" name="图片 9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 showMasterSp="0">
  <p:cSld name="白色底-橙黑三角-左大右小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5"/>
          <p:cNvSpPr/>
          <p:nvPr userDrawn="1"/>
        </p:nvSpPr>
        <p:spPr>
          <a:xfrm>
            <a:off x="-15240" y="3688080"/>
            <a:ext cx="2571848" cy="1485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  <p:sp>
        <p:nvSpPr>
          <p:cNvPr id="5" name="直角三角形 15"/>
          <p:cNvSpPr/>
          <p:nvPr userDrawn="1"/>
        </p:nvSpPr>
        <p:spPr>
          <a:xfrm rot="10800000">
            <a:off x="8061159" y="-8856"/>
            <a:ext cx="1082841" cy="626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白色底-黑橙三角-小 -插图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 hasCustomPrompt="1"/>
          </p:nvPr>
        </p:nvSpPr>
        <p:spPr>
          <a:xfrm>
            <a:off x="619125" y="2636838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11" hasCustomPrompt="1"/>
          </p:nvPr>
        </p:nvSpPr>
        <p:spPr>
          <a:xfrm>
            <a:off x="2640906" y="2636837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12" hasCustomPrompt="1"/>
          </p:nvPr>
        </p:nvSpPr>
        <p:spPr>
          <a:xfrm>
            <a:off x="4674225" y="2636836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13" hasCustomPrompt="1"/>
          </p:nvPr>
        </p:nvSpPr>
        <p:spPr>
          <a:xfrm>
            <a:off x="6696006" y="2636835"/>
            <a:ext cx="1828800" cy="172878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图片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直角三角形 15"/>
          <p:cNvSpPr/>
          <p:nvPr userDrawn="1"/>
        </p:nvSpPr>
        <p:spPr>
          <a:xfrm rot="10800000">
            <a:off x="8061153" y="-35678"/>
            <a:ext cx="1102766" cy="653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9" name="等腰三角形 8"/>
          <p:cNvSpPr/>
          <p:nvPr userDrawn="1"/>
        </p:nvSpPr>
        <p:spPr>
          <a:xfrm flipH="1">
            <a:off x="-17754" y="4574662"/>
            <a:ext cx="1038834" cy="574192"/>
          </a:xfrm>
          <a:prstGeom prst="triangle">
            <a:avLst>
              <a:gd name="adj" fmla="val 100000"/>
            </a:avLst>
          </a:prstGeom>
          <a:solidFill>
            <a:srgbClr val="222A35"/>
          </a:solidFill>
          <a:ln w="254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0" name="图片 9" descr="图片包含 形状&#10;&#10;描述已自动生成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93584" y="174099"/>
            <a:ext cx="1996451" cy="33829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685800" latinLnBrk="0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defRPr sz="33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88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171450" marR="0" indent="-17145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L="371475" marR="0" indent="-200025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2pPr>
      <a:lvl3pPr marL="582930" marR="0" indent="-24003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3pPr>
      <a:lvl4pPr marL="7810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4pPr>
      <a:lvl5pPr marL="9525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5pPr>
      <a:lvl6pPr marL="11239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6pPr>
      <a:lvl7pPr marL="12954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7pPr>
      <a:lvl8pPr marL="146685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8pPr>
      <a:lvl9pPr marL="1638300" marR="0" indent="-266700" algn="l" defTabSz="685800" latinLnBrk="0">
        <a:lnSpc>
          <a:spcPct val="90000"/>
        </a:lnSpc>
        <a:spcBef>
          <a:spcPct val="150000"/>
        </a:spcBef>
        <a:spcAft>
          <a:spcPts val="0"/>
        </a:spcAft>
        <a:buClrTx/>
        <a:buSzPct val="100000"/>
        <a:buFont typeface="Arial" panose="020B0604020202020204"/>
        <a:buChar char="•"/>
        <a:defRPr sz="2100" b="0" i="0" u="none" strike="noStrike" cap="none" spc="0" baseline="0">
          <a:solidFill>
            <a:srgbClr val="000000"/>
          </a:solidFill>
          <a:uFillTx/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9pPr>
    </p:bodyStyle>
    <p:otherStyle>
      <a:lvl1pPr marL="0" marR="0" indent="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1714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3429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5143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6858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8572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10287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120015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1371600" algn="r" defTabSz="68580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1">
            <a:alphaModFix amt="56000"/>
          </a:blip>
          <a:stretch>
            <a:fillRect/>
          </a:stretch>
        </p:blipFill>
        <p:spPr>
          <a:xfrm flipH="1">
            <a:off x="-1" y="10112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/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/>
          <p:cNvSpPr txBox="1"/>
          <p:nvPr/>
        </p:nvSpPr>
        <p:spPr>
          <a:xfrm>
            <a:off x="1304144" y="1917207"/>
            <a:ext cx="6786445" cy="1253490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2023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年吉比特</a:t>
            </a:r>
            <a:r>
              <a:rPr lang="en-US" altLang="zh-CN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8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雷霆游戏未来游戏制作人大赛</a:t>
            </a:r>
            <a:endParaRPr lang="en-US" altLang="zh-CN" sz="28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endParaRPr sz="2400" b="1" spc="-15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新手指南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46710" y="1118870"/>
            <a:ext cx="7940040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作为线性游戏，玩家的最终目标就是到达山顶。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710" y="1755775"/>
            <a:ext cx="7774940" cy="6153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在到达山顶的过程中，会遇到同为方块旅者的伙伴，也会遇到山中的小生灵加入旅途。同时，在场景中还隐藏了一些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收藏品。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6710" y="2700655"/>
            <a:ext cx="7533640" cy="3073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WASD移动，</a:t>
            </a: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F可以发射和操控的方块旅者颜色一致的枪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04.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展示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4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游戏展示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截屏2023-04-14 下午6.33.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205865"/>
            <a:ext cx="4446905" cy="2490470"/>
          </a:xfrm>
          <a:prstGeom prst="rect">
            <a:avLst/>
          </a:prstGeom>
        </p:spPr>
      </p:pic>
      <p:pic>
        <p:nvPicPr>
          <p:cNvPr id="8" name="图片 7" descr="截屏2023-04-14 下午6.32.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510" y="588645"/>
            <a:ext cx="4103370" cy="2224405"/>
          </a:xfrm>
          <a:prstGeom prst="rect">
            <a:avLst/>
          </a:prstGeom>
        </p:spPr>
      </p:pic>
      <p:pic>
        <p:nvPicPr>
          <p:cNvPr id="7" name="图片 6" descr="截屏2023-04-14 下午6.34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10" y="2696845"/>
            <a:ext cx="4097020" cy="23082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0" descr="图片 6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764239" y="3274585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7" name="图片 63" descr="图片 6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2200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8" name="图片 64" descr="图片 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0876" y="3275149"/>
            <a:ext cx="798198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0" name="图片 66" descr="图片 6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822" y="2351490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3" name="图片 68" descr="图片 6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926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4" name="图片 69" descr="图片 6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42" y="2352054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5" name="图片 48" descr="图片 4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04525" y="3273039"/>
            <a:ext cx="797262" cy="7969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6" name="图片 49" descr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7272" y="3273798"/>
            <a:ext cx="798245" cy="7979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87" name="图片 50" descr="图片 5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5546" y="3273604"/>
            <a:ext cx="798199" cy="7979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图片 53" descr="图片 5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819" y="2349945"/>
            <a:ext cx="799368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54" descr="图片 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108" y="2349945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矩形: 圆角 58"/>
          <p:cNvSpPr/>
          <p:nvPr/>
        </p:nvSpPr>
        <p:spPr>
          <a:xfrm>
            <a:off x="5607188" y="2350004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393" name="图片 59" descr="图片 5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58" y="2316024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2" name="图片 40" descr="图片 4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2789" y="4227962"/>
            <a:ext cx="799836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5" name="图片 42" descr="图片 4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11892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6" name="图片 43" descr="图片 4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0408" y="4228525"/>
            <a:ext cx="798666" cy="79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2" name="图片 26" descr="图片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4785" y="4226416"/>
            <a:ext cx="799369" cy="7990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3" name="图片 27" descr="图片 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3075" y="4226416"/>
            <a:ext cx="799837" cy="79954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4" name="矩形: 圆角 32"/>
          <p:cNvSpPr/>
          <p:nvPr/>
        </p:nvSpPr>
        <p:spPr>
          <a:xfrm>
            <a:off x="5607154" y="4226476"/>
            <a:ext cx="797855" cy="798935"/>
          </a:xfrm>
          <a:prstGeom prst="roundRect">
            <a:avLst>
              <a:gd name="adj" fmla="val 17531"/>
            </a:avLst>
          </a:pr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15" name="图片 33" descr="图片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9225" y="4192496"/>
            <a:ext cx="767068" cy="9002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8" name="矩形: 剪去对角 13"/>
          <p:cNvSpPr/>
          <p:nvPr/>
        </p:nvSpPr>
        <p:spPr>
          <a:xfrm>
            <a:off x="0" y="-1926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75" y="216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19" name="矩形 97"/>
          <p:cNvSpPr/>
          <p:nvPr/>
        </p:nvSpPr>
        <p:spPr>
          <a:xfrm>
            <a:off x="-3990" y="6233"/>
            <a:ext cx="9144000" cy="5146386"/>
          </a:xfrm>
          <a:prstGeom prst="rect">
            <a:avLst/>
          </a:prstGeom>
          <a:solidFill>
            <a:srgbClr val="222A35">
              <a:alpha val="95143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420" name="矩形: 剪去对角 8"/>
          <p:cNvSpPr/>
          <p:nvPr/>
        </p:nvSpPr>
        <p:spPr>
          <a:xfrm>
            <a:off x="-7980" y="10803"/>
            <a:ext cx="9144000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525" y="0"/>
                </a:lnTo>
                <a:lnTo>
                  <a:pt x="21600" y="10800"/>
                </a:lnTo>
                <a:lnTo>
                  <a:pt x="21600" y="21600"/>
                </a:lnTo>
                <a:lnTo>
                  <a:pt x="6019" y="21575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9900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pic>
        <p:nvPicPr>
          <p:cNvPr id="421" name="图片 2" descr="图片 2"/>
          <p:cNvPicPr>
            <a:picLocks noChangeAspect="1"/>
          </p:cNvPicPr>
          <p:nvPr/>
        </p:nvPicPr>
        <p:blipFill>
          <a:blip r:embed="rId11">
            <a:alphaModFix amt="56000"/>
          </a:blip>
          <a:stretch>
            <a:fillRect/>
          </a:stretch>
        </p:blipFill>
        <p:spPr>
          <a:xfrm flipH="1">
            <a:off x="-7980" y="9961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Freeform 76"/>
          <p:cNvSpPr/>
          <p:nvPr/>
        </p:nvSpPr>
        <p:spPr>
          <a:xfrm>
            <a:off x="9881537" y="4858803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8" name="Freeform 46"/>
          <p:cNvSpPr/>
          <p:nvPr/>
        </p:nvSpPr>
        <p:spPr>
          <a:xfrm>
            <a:off x="901912" y="1863711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39" name="Freeform 72"/>
          <p:cNvSpPr/>
          <p:nvPr/>
        </p:nvSpPr>
        <p:spPr>
          <a:xfrm>
            <a:off x="948234" y="35342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0" name="Freeform 73"/>
          <p:cNvSpPr/>
          <p:nvPr/>
        </p:nvSpPr>
        <p:spPr>
          <a:xfrm>
            <a:off x="948234" y="341994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1" name="Freeform 74"/>
          <p:cNvSpPr/>
          <p:nvPr/>
        </p:nvSpPr>
        <p:spPr>
          <a:xfrm>
            <a:off x="10053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2" name="Freeform 75"/>
          <p:cNvSpPr/>
          <p:nvPr/>
        </p:nvSpPr>
        <p:spPr>
          <a:xfrm>
            <a:off x="891084" y="3477091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3" name="Circle: Hollow 11"/>
          <p:cNvSpPr/>
          <p:nvPr/>
        </p:nvSpPr>
        <p:spPr>
          <a:xfrm>
            <a:off x="-164061" y="4975495"/>
            <a:ext cx="332159" cy="33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/>
            </a:pPr>
            <a:endParaRPr sz="1350"/>
          </a:p>
        </p:txBody>
      </p:sp>
      <p:sp>
        <p:nvSpPr>
          <p:cNvPr id="444" name="Freeform 72"/>
          <p:cNvSpPr/>
          <p:nvPr/>
        </p:nvSpPr>
        <p:spPr>
          <a:xfrm>
            <a:off x="9709217" y="21586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5" name="Freeform 73"/>
          <p:cNvSpPr/>
          <p:nvPr/>
        </p:nvSpPr>
        <p:spPr>
          <a:xfrm>
            <a:off x="9709217" y="204437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6" name="Freeform 74"/>
          <p:cNvSpPr/>
          <p:nvPr/>
        </p:nvSpPr>
        <p:spPr>
          <a:xfrm>
            <a:off x="9766367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447" name="Freeform 75"/>
          <p:cNvSpPr/>
          <p:nvPr/>
        </p:nvSpPr>
        <p:spPr>
          <a:xfrm>
            <a:off x="9652066" y="2101524"/>
            <a:ext cx="57150" cy="57150"/>
          </a:xfrm>
          <a:prstGeom prst="rect">
            <a:avLst/>
          </a:prstGeom>
          <a:solidFill>
            <a:srgbClr val="17A4D9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8" name="组合 7"/>
          <p:cNvGrpSpPr/>
          <p:nvPr/>
        </p:nvGrpSpPr>
        <p:grpSpPr>
          <a:xfrm>
            <a:off x="2386511" y="4671096"/>
            <a:ext cx="422681" cy="361721"/>
            <a:chOff x="1426007" y="4048690"/>
            <a:chExt cx="422681" cy="361721"/>
          </a:xfrm>
        </p:grpSpPr>
        <p:grpSp>
          <p:nvGrpSpPr>
            <p:cNvPr id="3" name="组合 2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448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3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8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3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8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449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4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9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4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9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450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5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0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5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0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51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6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1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6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1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52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7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2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67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2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pic>
        <p:nvPicPr>
          <p:cNvPr id="137" name="白色logo.png" descr="白色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84" y="92446"/>
            <a:ext cx="1695450" cy="2631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玩转·吉比特…"/>
          <p:cNvSpPr txBox="1"/>
          <p:nvPr/>
        </p:nvSpPr>
        <p:spPr>
          <a:xfrm>
            <a:off x="1258808" y="1990630"/>
            <a:ext cx="6644185" cy="868681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4000" b="1" spc="-150" dirty="0">
                <a:latin typeface="Century Gothic" panose="020B0502020202020204" pitchFamily="34" charset="0"/>
                <a:ea typeface="微软雅黑" panose="020B0503020204020204" pitchFamily="34" charset="-122"/>
              </a:rPr>
              <a:t>Thank You</a:t>
            </a:r>
            <a:endParaRPr sz="4000" b="1" spc="-15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室内, 覆盖, 桌子, 蛋糕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1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1635" name="Freeform 76"/>
          <p:cNvSpPr/>
          <p:nvPr/>
        </p:nvSpPr>
        <p:spPr>
          <a:xfrm>
            <a:off x="8355884" y="437609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6" name="Freeform 72"/>
          <p:cNvSpPr/>
          <p:nvPr/>
        </p:nvSpPr>
        <p:spPr>
          <a:xfrm>
            <a:off x="8574005" y="17521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7" name="Freeform 73"/>
          <p:cNvSpPr/>
          <p:nvPr/>
        </p:nvSpPr>
        <p:spPr>
          <a:xfrm>
            <a:off x="8574005" y="163786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8" name="Freeform 74"/>
          <p:cNvSpPr/>
          <p:nvPr/>
        </p:nvSpPr>
        <p:spPr>
          <a:xfrm>
            <a:off x="86311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39" name="Freeform 75"/>
          <p:cNvSpPr/>
          <p:nvPr/>
        </p:nvSpPr>
        <p:spPr>
          <a:xfrm>
            <a:off x="8516855" y="1695018"/>
            <a:ext cx="57150" cy="5715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sp>
        <p:nvSpPr>
          <p:cNvPr id="1640" name="Oval 72"/>
          <p:cNvSpPr/>
          <p:nvPr/>
        </p:nvSpPr>
        <p:spPr>
          <a:xfrm>
            <a:off x="365341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1" name="Oval 73"/>
          <p:cNvSpPr/>
          <p:nvPr/>
        </p:nvSpPr>
        <p:spPr>
          <a:xfrm>
            <a:off x="462444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2" name="Oval 74"/>
          <p:cNvSpPr/>
          <p:nvPr/>
        </p:nvSpPr>
        <p:spPr>
          <a:xfrm>
            <a:off x="559547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3" name="Oval 75"/>
          <p:cNvSpPr/>
          <p:nvPr/>
        </p:nvSpPr>
        <p:spPr>
          <a:xfrm>
            <a:off x="656650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4" name="Oval 76"/>
          <p:cNvSpPr/>
          <p:nvPr/>
        </p:nvSpPr>
        <p:spPr>
          <a:xfrm>
            <a:off x="753753" y="4415454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5" name="Oval 67"/>
          <p:cNvSpPr/>
          <p:nvPr/>
        </p:nvSpPr>
        <p:spPr>
          <a:xfrm>
            <a:off x="365341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6" name="Oval 68"/>
          <p:cNvSpPr/>
          <p:nvPr/>
        </p:nvSpPr>
        <p:spPr>
          <a:xfrm>
            <a:off x="462444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7" name="Oval 69"/>
          <p:cNvSpPr/>
          <p:nvPr/>
        </p:nvSpPr>
        <p:spPr>
          <a:xfrm>
            <a:off x="559547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8" name="Oval 70"/>
          <p:cNvSpPr/>
          <p:nvPr/>
        </p:nvSpPr>
        <p:spPr>
          <a:xfrm>
            <a:off x="656650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49" name="Oval 71"/>
          <p:cNvSpPr/>
          <p:nvPr/>
        </p:nvSpPr>
        <p:spPr>
          <a:xfrm>
            <a:off x="753753" y="4497317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0" name="Oval 62"/>
          <p:cNvSpPr/>
          <p:nvPr/>
        </p:nvSpPr>
        <p:spPr>
          <a:xfrm>
            <a:off x="365341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1" name="Oval 63"/>
          <p:cNvSpPr/>
          <p:nvPr/>
        </p:nvSpPr>
        <p:spPr>
          <a:xfrm>
            <a:off x="462444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2" name="Oval 64"/>
          <p:cNvSpPr/>
          <p:nvPr/>
        </p:nvSpPr>
        <p:spPr>
          <a:xfrm>
            <a:off x="559547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3" name="Oval 65"/>
          <p:cNvSpPr/>
          <p:nvPr/>
        </p:nvSpPr>
        <p:spPr>
          <a:xfrm>
            <a:off x="656650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4" name="Oval 66"/>
          <p:cNvSpPr/>
          <p:nvPr/>
        </p:nvSpPr>
        <p:spPr>
          <a:xfrm>
            <a:off x="753753" y="4579180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5" name="Oval 57"/>
          <p:cNvSpPr/>
          <p:nvPr/>
        </p:nvSpPr>
        <p:spPr>
          <a:xfrm>
            <a:off x="365341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6" name="Oval 58"/>
          <p:cNvSpPr/>
          <p:nvPr/>
        </p:nvSpPr>
        <p:spPr>
          <a:xfrm>
            <a:off x="462444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7" name="Oval 59"/>
          <p:cNvSpPr/>
          <p:nvPr/>
        </p:nvSpPr>
        <p:spPr>
          <a:xfrm>
            <a:off x="559547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8" name="Oval 60"/>
          <p:cNvSpPr/>
          <p:nvPr/>
        </p:nvSpPr>
        <p:spPr>
          <a:xfrm>
            <a:off x="656650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59" name="Oval 61"/>
          <p:cNvSpPr/>
          <p:nvPr/>
        </p:nvSpPr>
        <p:spPr>
          <a:xfrm>
            <a:off x="753753" y="4661043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0" name="Oval 52"/>
          <p:cNvSpPr/>
          <p:nvPr/>
        </p:nvSpPr>
        <p:spPr>
          <a:xfrm>
            <a:off x="365341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1" name="Oval 53"/>
          <p:cNvSpPr/>
          <p:nvPr/>
        </p:nvSpPr>
        <p:spPr>
          <a:xfrm>
            <a:off x="462444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2" name="Oval 54"/>
          <p:cNvSpPr/>
          <p:nvPr/>
        </p:nvSpPr>
        <p:spPr>
          <a:xfrm>
            <a:off x="559547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3" name="Oval 55"/>
          <p:cNvSpPr/>
          <p:nvPr/>
        </p:nvSpPr>
        <p:spPr>
          <a:xfrm>
            <a:off x="656650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sp>
        <p:nvSpPr>
          <p:cNvPr id="1664" name="Oval 56"/>
          <p:cNvSpPr/>
          <p:nvPr/>
        </p:nvSpPr>
        <p:spPr>
          <a:xfrm>
            <a:off x="753753" y="4742906"/>
            <a:ext cx="34269" cy="3426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200">
              <a:defRPr sz="1800">
                <a:solidFill>
                  <a:srgbClr val="FFFFFF"/>
                </a:solidFill>
              </a:defRPr>
            </a:pPr>
            <a:endParaRPr sz="675"/>
          </a:p>
        </p:txBody>
      </p:sp>
      <p:pic>
        <p:nvPicPr>
          <p:cNvPr id="3" name="图片 2" descr="画着卡通人物&#10;&#10;描述已自动生成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43831" y="202687"/>
            <a:ext cx="1799568" cy="281183"/>
          </a:xfrm>
          <a:prstGeom prst="rect">
            <a:avLst/>
          </a:prstGeom>
        </p:spPr>
      </p:pic>
      <p:sp>
        <p:nvSpPr>
          <p:cNvPr id="43" name="圆: 空心 51"/>
          <p:cNvSpPr/>
          <p:nvPr/>
        </p:nvSpPr>
        <p:spPr>
          <a:xfrm>
            <a:off x="239027" y="221269"/>
            <a:ext cx="446834" cy="446834"/>
          </a:xfrm>
          <a:prstGeom prst="donu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Group 84"/>
          <p:cNvGrpSpPr/>
          <p:nvPr/>
        </p:nvGrpSpPr>
        <p:grpSpPr>
          <a:xfrm>
            <a:off x="4670598" y="5133536"/>
            <a:ext cx="407491" cy="407491"/>
            <a:chOff x="0" y="0"/>
            <a:chExt cx="457200" cy="457200"/>
          </a:xfrm>
          <a:solidFill>
            <a:schemeClr val="bg1"/>
          </a:solidFill>
        </p:grpSpPr>
        <p:sp>
          <p:nvSpPr>
            <p:cNvPr id="47" name="Freeform 85"/>
            <p:cNvSpPr/>
            <p:nvPr/>
          </p:nvSpPr>
          <p:spPr>
            <a:xfrm>
              <a:off x="152400" y="3048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48" name="Freeform 86"/>
            <p:cNvSpPr/>
            <p:nvPr/>
          </p:nvSpPr>
          <p:spPr>
            <a:xfrm>
              <a:off x="152400" y="-1"/>
              <a:ext cx="152400" cy="1524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49" name="Freeform 87"/>
            <p:cNvSpPr/>
            <p:nvPr/>
          </p:nvSpPr>
          <p:spPr>
            <a:xfrm>
              <a:off x="304800" y="152400"/>
              <a:ext cx="152400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  <p:sp>
          <p:nvSpPr>
            <p:cNvPr id="50" name="Freeform 88"/>
            <p:cNvSpPr/>
            <p:nvPr/>
          </p:nvSpPr>
          <p:spPr>
            <a:xfrm>
              <a:off x="-1" y="152400"/>
              <a:ext cx="152401" cy="1524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228600" hangingPunct="0">
                <a:defRPr sz="1800"/>
              </a:pPr>
              <a:endParaRPr sz="900" kern="0">
                <a:solidFill>
                  <a:srgbClr val="000000"/>
                </a:solidFill>
                <a:latin typeface="思源黑体 CN" panose="020B0300000000000000" charset="-122"/>
                <a:ea typeface="思源黑体 CN" panose="020B0300000000000000" charset="-122"/>
                <a:cs typeface="思源黑体 CN" panose="020B0300000000000000" charset="-122"/>
                <a:sym typeface="Calibri" panose="020F0502020204030204"/>
              </a:endParaRPr>
            </a:p>
          </p:txBody>
        </p:sp>
      </p:grpSp>
      <p:sp>
        <p:nvSpPr>
          <p:cNvPr id="52" name="走进G社…"/>
          <p:cNvSpPr txBox="1"/>
          <p:nvPr/>
        </p:nvSpPr>
        <p:spPr>
          <a:xfrm>
            <a:off x="645997" y="1941978"/>
            <a:ext cx="3524004" cy="546542"/>
          </a:xfrm>
          <a:prstGeom prst="rect">
            <a:avLst/>
          </a:prstGeom>
          <a:ln w="12700">
            <a:miter lim="400000"/>
          </a:ln>
        </p:spPr>
        <p:txBody>
          <a:bodyPr lIns="26788" tIns="26788" rIns="26788" bIns="26788" anchor="ctr">
            <a:spAutoFit/>
          </a:bodyPr>
          <a:lstStyle/>
          <a:p>
            <a:pPr defTabSz="2437765">
              <a:lnSpc>
                <a:spcPct val="100000"/>
              </a:lnSpc>
              <a:defRPr sz="14000" spc="-419">
                <a:solidFill>
                  <a:srgbClr val="11171E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zh-CN" altLang="en-US" sz="3200" b="1" spc="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 Light" panose="020B0300000000000000" charset="-122"/>
                <a:sym typeface="Source Han Sans CN Light" panose="020B0300000000000000" charset="-122"/>
              </a:rPr>
              <a:t>目录</a:t>
            </a:r>
            <a:endParaRPr sz="3200" b="1" spc="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 Light" panose="020B0300000000000000" charset="-122"/>
              <a:sym typeface="Source Han Sans CN Light" panose="020B0300000000000000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86107" y="2662793"/>
            <a:ext cx="583834" cy="86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1023" y="1228524"/>
            <a:ext cx="3524005" cy="29546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团队介绍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游戏介绍</a:t>
            </a:r>
            <a:endParaRPr lang="en-US" altLang="zh-CN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sym typeface="Calibri" panose="020F0502020204030204"/>
              </a:rPr>
              <a:t>新手指南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502020204030204"/>
            </a:endParaRPr>
          </a:p>
          <a:p>
            <a:pPr marL="457200" marR="0" indent="-457200" algn="l" defTabSz="2438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游戏展示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01.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团队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" panose="020B0300000000000000" charset="-122"/>
                </a:rPr>
                <a:t>团队</a:t>
              </a: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介绍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26135" y="819616"/>
            <a:ext cx="8610801" cy="52197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队名：嗯（</a:t>
            </a:r>
            <a:r>
              <a:rPr kumimoji="0" lang="en-US" altLang="zh-CN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solo</a:t>
            </a: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Calibri" panose="020F0502020204030204"/>
              </a:rPr>
              <a:t>团队）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 panose="020B0502020202020204" pitchFamily="34" charset="0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8685" y="1288415"/>
            <a:ext cx="7102475" cy="44316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姓名：凌微月</a:t>
            </a:r>
            <a:endParaRPr kumimoji="0" lang="en-US" altLang="zh-CN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24384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ID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宋体" panose="02010600030101010101" pitchFamily="2" charset="-122"/>
                <a:cs typeface="+mj-cs"/>
                <a:sym typeface="Calibri" panose="020F0502020204030204"/>
              </a:rPr>
              <a:t>：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GS000376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24384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学校&amp;专业：四川大学-人工智能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24384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角色：六边形战士（伪）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2438400" rtl="0" ea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2438400" rtl="0" eaLnBrk="1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02.</a:t>
            </a:r>
            <a:r>
              <a:rPr lang="zh-CN" altLang="en-US" sz="32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游戏</a:t>
            </a:r>
            <a:r>
              <a:rPr lang="zh-CN" altLang="en-US" sz="3200" b="1" spc="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" panose="020B0300000000000000" charset="-122"/>
              </a:rPr>
              <a:t>介绍</a:t>
            </a:r>
            <a:endParaRPr lang="en-US" altLang="zh-CN" sz="3200" spc="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41487" y="46104"/>
            <a:ext cx="2427366" cy="542823"/>
            <a:chOff x="241487" y="46104"/>
            <a:chExt cx="2427366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241487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游戏简介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92810" y="3774906"/>
            <a:ext cx="8610801" cy="55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Century Gothic" panose="020B0502020202020204" pitchFamily="34" charset="0"/>
                <a:ea typeface="微软雅黑" panose="020B0503020204020204" pitchFamily="34" charset="-122"/>
              </a:rPr>
              <a:t>什么？没有跳跃还想爬山？</a:t>
            </a:r>
            <a:endParaRPr lang="zh-CN" altLang="en-US" sz="2000" b="1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8195" y="842645"/>
            <a:ext cx="3460115" cy="7385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方块旅行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9175" y="1581150"/>
            <a:ext cx="3841750" cy="4305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PC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0785" y="2128520"/>
            <a:ext cx="2654935" cy="6153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Low-poly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0595" y="1199515"/>
            <a:ext cx="1560195" cy="5537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解密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02175" y="2635250"/>
            <a:ext cx="4182745" cy="7385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A S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hort Hike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4945" y="1424305"/>
            <a:ext cx="1352550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3D</a:t>
            </a:r>
            <a:endPara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5275" y="46104"/>
            <a:ext cx="2632850" cy="542823"/>
            <a:chOff x="295275" y="46104"/>
            <a:chExt cx="2632850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500759" y="46104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核心玩法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95275" y="803275"/>
            <a:ext cx="8120380" cy="8299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在这个世界里，玩家需要操控不能跳跃的方块旅者，方块旅者只能在与它相同高度的平面移动，利用地图里的机关可以调整方块旅者的高度。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9730" y="1776095"/>
            <a:ext cx="7766685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玩家可以在可操控的方块旅者之间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切换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，相应的，机关也涉及到颜色、重量、高度的要求。所以，利用机关，灵活地调整方块旅者的</a:t>
            </a: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高度关系来解开谜题吧。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5130" y="2580005"/>
            <a:ext cx="6297930" cy="2457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不要抛下你的伙伴，缺少了它们你将寸步难行。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5275" y="34956"/>
            <a:ext cx="2683399" cy="542823"/>
            <a:chOff x="295275" y="34956"/>
            <a:chExt cx="2683399" cy="542823"/>
          </a:xfrm>
        </p:grpSpPr>
        <p:sp>
          <p:nvSpPr>
            <p:cNvPr id="3" name="一群纯粹热爱游戏的发烧友…"/>
            <p:cNvSpPr txBox="1"/>
            <p:nvPr/>
          </p:nvSpPr>
          <p:spPr>
            <a:xfrm>
              <a:off x="551308" y="34956"/>
              <a:ext cx="2427366" cy="542823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26788" tIns="26788" rIns="26788" bIns="26788" anchor="ctr">
              <a:spAutoFit/>
            </a:bodyPr>
            <a:lstStyle/>
            <a:p>
              <a:pPr algn="ctr" defTabSz="2437765">
                <a:lnSpc>
                  <a:spcPct val="150000"/>
                </a:lnSpc>
                <a:defRPr sz="10000" spc="-300">
                  <a:solidFill>
                    <a:srgbClr val="FFFFFF"/>
                  </a:solidFill>
                  <a:latin typeface="Source Han Sans CN ExtraLight" panose="020B0300000000000000" charset="-122"/>
                  <a:ea typeface="Source Han Sans CN ExtraLight" panose="020B0300000000000000" charset="-122"/>
                  <a:cs typeface="Source Han Sans CN ExtraLight" panose="020B0300000000000000" charset="-122"/>
                  <a:sym typeface="Source Han Sans CN ExtraLight" panose="020B0300000000000000" charset="-122"/>
                </a:defRPr>
              </a:pPr>
              <a:r>
                <a:rPr lang="zh-CN" altLang="en-US" sz="2400" b="1" spc="20" dirty="0">
                  <a:solidFill>
                    <a:srgbClr val="FF990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用户定位</a:t>
              </a:r>
              <a:endParaRPr lang="en-US" altLang="zh-CN" sz="2400" b="1" spc="20" dirty="0">
                <a:solidFill>
                  <a:srgbClr val="FF990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圆形"/>
            <p:cNvSpPr/>
            <p:nvPr/>
          </p:nvSpPr>
          <p:spPr>
            <a:xfrm>
              <a:off x="295275" y="268538"/>
              <a:ext cx="205484" cy="205484"/>
            </a:xfrm>
            <a:prstGeom prst="ellipse">
              <a:avLst/>
            </a:prstGeom>
            <a:solidFill>
              <a:srgbClr val="FF9901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形"/>
            <p:cNvSpPr/>
            <p:nvPr/>
          </p:nvSpPr>
          <p:spPr>
            <a:xfrm>
              <a:off x="533199" y="268538"/>
              <a:ext cx="205484" cy="205484"/>
            </a:xfrm>
            <a:prstGeom prst="ellipse">
              <a:avLst/>
            </a:prstGeom>
            <a:solidFill>
              <a:srgbClr val="222A35"/>
            </a:solidFill>
            <a:ln w="12700">
              <a:miter lim="400000"/>
            </a:ln>
          </p:spPr>
          <p:txBody>
            <a:bodyPr tIns="34289" bIns="34289" anchor="ctr"/>
            <a:lstStyle/>
            <a:p>
              <a:pPr algn="ctr" defTabSz="1828800">
                <a:defRPr sz="3600">
                  <a:solidFill>
                    <a:srgbClr val="FFFFFF"/>
                  </a:solidFill>
                </a:defRPr>
              </a:pPr>
              <a:endParaRPr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50875" y="908516"/>
            <a:ext cx="8610801" cy="645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休闲解密玩家、收藏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/>
              </a:rPr>
              <a:t>家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1884045"/>
            <a:ext cx="6795770" cy="3689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在一个美好的下午，静静地享受一段攀登之旅吧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97"/>
          <p:cNvSpPr/>
          <p:nvPr/>
        </p:nvSpPr>
        <p:spPr>
          <a:xfrm>
            <a:off x="0" y="0"/>
            <a:ext cx="9144000" cy="5146386"/>
          </a:xfrm>
          <a:prstGeom prst="rect">
            <a:avLst/>
          </a:prstGeom>
          <a:solidFill>
            <a:srgbClr val="222A35">
              <a:alpha val="91048"/>
            </a:srgbClr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 dirty="0"/>
          </a:p>
        </p:txBody>
      </p:sp>
      <p:sp>
        <p:nvSpPr>
          <p:cNvPr id="619" name="直角三角形 15"/>
          <p:cNvSpPr/>
          <p:nvPr/>
        </p:nvSpPr>
        <p:spPr>
          <a:xfrm rot="10800000">
            <a:off x="8061158" y="-15130"/>
            <a:ext cx="1111251" cy="632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294"/>
                </a:moveTo>
                <a:lnTo>
                  <a:pt x="21600" y="21600"/>
                </a:lnTo>
                <a:lnTo>
                  <a:pt x="0" y="0"/>
                </a:lnTo>
                <a:lnTo>
                  <a:pt x="0" y="21294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0" name="直角三角形 15"/>
          <p:cNvSpPr/>
          <p:nvPr/>
        </p:nvSpPr>
        <p:spPr>
          <a:xfrm>
            <a:off x="-34290" y="4008187"/>
            <a:ext cx="1853232" cy="1186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09"/>
                </a:lnTo>
                <a:lnTo>
                  <a:pt x="58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FF9901"/>
          </a:solidFill>
          <a:ln w="12700">
            <a:miter lim="400000"/>
          </a:ln>
        </p:spPr>
        <p:txBody>
          <a:bodyPr tIns="34289" bIns="34289" anchor="ctr"/>
          <a:lstStyle/>
          <a:p>
            <a:pPr algn="ctr" defTabSz="1828800">
              <a:defRPr sz="360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pPr>
            <a:endParaRPr sz="1350"/>
          </a:p>
        </p:txBody>
      </p:sp>
      <p:sp>
        <p:nvSpPr>
          <p:cNvPr id="622" name="Freeform 46"/>
          <p:cNvSpPr/>
          <p:nvPr/>
        </p:nvSpPr>
        <p:spPr>
          <a:xfrm>
            <a:off x="892326" y="995430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17" name="组合 16"/>
          <p:cNvGrpSpPr/>
          <p:nvPr/>
        </p:nvGrpSpPr>
        <p:grpSpPr>
          <a:xfrm>
            <a:off x="8410709" y="4346455"/>
            <a:ext cx="171450" cy="171450"/>
            <a:chOff x="8299880" y="4442185"/>
            <a:chExt cx="171450" cy="171450"/>
          </a:xfrm>
        </p:grpSpPr>
        <p:sp>
          <p:nvSpPr>
            <p:cNvPr id="623" name="Freeform 72"/>
            <p:cNvSpPr/>
            <p:nvPr/>
          </p:nvSpPr>
          <p:spPr>
            <a:xfrm>
              <a:off x="8357030" y="45564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4" name="Freeform 73"/>
            <p:cNvSpPr/>
            <p:nvPr/>
          </p:nvSpPr>
          <p:spPr>
            <a:xfrm>
              <a:off x="8357030" y="444218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5" name="Freeform 74"/>
            <p:cNvSpPr/>
            <p:nvPr/>
          </p:nvSpPr>
          <p:spPr>
            <a:xfrm>
              <a:off x="84141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6" name="Freeform 75"/>
            <p:cNvSpPr/>
            <p:nvPr/>
          </p:nvSpPr>
          <p:spPr>
            <a:xfrm>
              <a:off x="8299880" y="4499335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sp>
        <p:nvSpPr>
          <p:cNvPr id="627" name="Freeform 76"/>
          <p:cNvSpPr/>
          <p:nvPr/>
        </p:nvSpPr>
        <p:spPr>
          <a:xfrm>
            <a:off x="8593712" y="4070817"/>
            <a:ext cx="121220" cy="121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9607" y="21600"/>
                  <a:pt x="8640" y="20633"/>
                  <a:pt x="8640" y="19440"/>
                </a:cubicBezTo>
                <a:cubicBezTo>
                  <a:pt x="8640" y="15861"/>
                  <a:pt x="5739" y="12960"/>
                  <a:pt x="2160" y="12960"/>
                </a:cubicBezTo>
                <a:cubicBezTo>
                  <a:pt x="967" y="12960"/>
                  <a:pt x="0" y="11993"/>
                  <a:pt x="0" y="10800"/>
                </a:cubicBezTo>
                <a:cubicBezTo>
                  <a:pt x="0" y="9607"/>
                  <a:pt x="967" y="8640"/>
                  <a:pt x="2160" y="8640"/>
                </a:cubicBezTo>
                <a:cubicBezTo>
                  <a:pt x="5739" y="8640"/>
                  <a:pt x="8640" y="5739"/>
                  <a:pt x="8640" y="2160"/>
                </a:cubicBezTo>
                <a:cubicBezTo>
                  <a:pt x="8640" y="967"/>
                  <a:pt x="9607" y="0"/>
                  <a:pt x="10800" y="0"/>
                </a:cubicBezTo>
                <a:cubicBezTo>
                  <a:pt x="11993" y="0"/>
                  <a:pt x="12960" y="967"/>
                  <a:pt x="12960" y="2160"/>
                </a:cubicBezTo>
                <a:cubicBezTo>
                  <a:pt x="12960" y="5739"/>
                  <a:pt x="15861" y="8640"/>
                  <a:pt x="19440" y="8640"/>
                </a:cubicBezTo>
                <a:cubicBezTo>
                  <a:pt x="20633" y="8640"/>
                  <a:pt x="21600" y="9607"/>
                  <a:pt x="21600" y="10800"/>
                </a:cubicBezTo>
                <a:cubicBezTo>
                  <a:pt x="21600" y="11993"/>
                  <a:pt x="20633" y="12960"/>
                  <a:pt x="19440" y="12960"/>
                </a:cubicBezTo>
                <a:cubicBezTo>
                  <a:pt x="15861" y="12960"/>
                  <a:pt x="12960" y="15861"/>
                  <a:pt x="12960" y="19440"/>
                </a:cubicBezTo>
                <a:cubicBezTo>
                  <a:pt x="12960" y="20633"/>
                  <a:pt x="11993" y="21600"/>
                  <a:pt x="10800" y="21600"/>
                </a:cubicBezTo>
                <a:close/>
                <a:moveTo>
                  <a:pt x="8640" y="10800"/>
                </a:moveTo>
                <a:cubicBezTo>
                  <a:pt x="9458" y="11414"/>
                  <a:pt x="10186" y="12142"/>
                  <a:pt x="10800" y="12960"/>
                </a:cubicBezTo>
                <a:cubicBezTo>
                  <a:pt x="11414" y="12142"/>
                  <a:pt x="12142" y="11414"/>
                  <a:pt x="12960" y="10800"/>
                </a:cubicBezTo>
                <a:cubicBezTo>
                  <a:pt x="12142" y="10186"/>
                  <a:pt x="11414" y="9458"/>
                  <a:pt x="10800" y="8640"/>
                </a:cubicBezTo>
                <a:cubicBezTo>
                  <a:pt x="10186" y="9458"/>
                  <a:pt x="9458" y="10186"/>
                  <a:pt x="8640" y="108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57200">
              <a:defRPr sz="1800"/>
            </a:pPr>
            <a:endParaRPr sz="675"/>
          </a:p>
        </p:txBody>
      </p:sp>
      <p:grpSp>
        <p:nvGrpSpPr>
          <p:cNvPr id="4" name="组合 3"/>
          <p:cNvGrpSpPr/>
          <p:nvPr/>
        </p:nvGrpSpPr>
        <p:grpSpPr>
          <a:xfrm>
            <a:off x="1089031" y="697265"/>
            <a:ext cx="171450" cy="171450"/>
            <a:chOff x="823913" y="663740"/>
            <a:chExt cx="171450" cy="171450"/>
          </a:xfrm>
        </p:grpSpPr>
        <p:sp>
          <p:nvSpPr>
            <p:cNvPr id="628" name="Freeform 72"/>
            <p:cNvSpPr/>
            <p:nvPr/>
          </p:nvSpPr>
          <p:spPr>
            <a:xfrm>
              <a:off x="881063" y="7780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29" name="Freeform 73"/>
            <p:cNvSpPr/>
            <p:nvPr/>
          </p:nvSpPr>
          <p:spPr>
            <a:xfrm>
              <a:off x="881063" y="66374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0" name="Freeform 74"/>
            <p:cNvSpPr/>
            <p:nvPr/>
          </p:nvSpPr>
          <p:spPr>
            <a:xfrm>
              <a:off x="9382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  <p:sp>
          <p:nvSpPr>
            <p:cNvPr id="631" name="Freeform 75"/>
            <p:cNvSpPr/>
            <p:nvPr/>
          </p:nvSpPr>
          <p:spPr>
            <a:xfrm>
              <a:off x="823913" y="720890"/>
              <a:ext cx="57150" cy="571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457200">
                <a:defRPr sz="1800"/>
              </a:pPr>
              <a:endParaRPr sz="675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56581" y="1875419"/>
            <a:ext cx="422681" cy="361721"/>
            <a:chOff x="1426007" y="4048690"/>
            <a:chExt cx="422681" cy="361721"/>
          </a:xfrm>
        </p:grpSpPr>
        <p:grpSp>
          <p:nvGrpSpPr>
            <p:cNvPr id="36" name="组合 35"/>
            <p:cNvGrpSpPr/>
            <p:nvPr/>
          </p:nvGrpSpPr>
          <p:grpSpPr>
            <a:xfrm>
              <a:off x="1426007" y="4048690"/>
              <a:ext cx="34269" cy="361721"/>
              <a:chOff x="1426007" y="4048690"/>
              <a:chExt cx="34269" cy="361721"/>
            </a:xfrm>
          </p:grpSpPr>
          <p:sp>
            <p:nvSpPr>
              <p:cNvPr id="61" name="Oval 72"/>
              <p:cNvSpPr/>
              <p:nvPr/>
            </p:nvSpPr>
            <p:spPr>
              <a:xfrm>
                <a:off x="1426007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2" name="Oval 67"/>
              <p:cNvSpPr/>
              <p:nvPr/>
            </p:nvSpPr>
            <p:spPr>
              <a:xfrm>
                <a:off x="1426007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426007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4" name="Oval 57"/>
              <p:cNvSpPr/>
              <p:nvPr/>
            </p:nvSpPr>
            <p:spPr>
              <a:xfrm>
                <a:off x="1426007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5" name="Oval 52"/>
              <p:cNvSpPr/>
              <p:nvPr/>
            </p:nvSpPr>
            <p:spPr>
              <a:xfrm>
                <a:off x="1426007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523110" y="4048690"/>
              <a:ext cx="34269" cy="361721"/>
              <a:chOff x="1523110" y="4048690"/>
              <a:chExt cx="34269" cy="361721"/>
            </a:xfrm>
          </p:grpSpPr>
          <p:sp>
            <p:nvSpPr>
              <p:cNvPr id="56" name="Oval 73"/>
              <p:cNvSpPr/>
              <p:nvPr/>
            </p:nvSpPr>
            <p:spPr>
              <a:xfrm>
                <a:off x="1523110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7" name="Oval 68"/>
              <p:cNvSpPr/>
              <p:nvPr/>
            </p:nvSpPr>
            <p:spPr>
              <a:xfrm>
                <a:off x="1523110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8" name="Oval 63"/>
              <p:cNvSpPr/>
              <p:nvPr/>
            </p:nvSpPr>
            <p:spPr>
              <a:xfrm>
                <a:off x="1523110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523110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60" name="Oval 53"/>
              <p:cNvSpPr/>
              <p:nvPr/>
            </p:nvSpPr>
            <p:spPr>
              <a:xfrm>
                <a:off x="1523110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1620213" y="4048690"/>
              <a:ext cx="34269" cy="361721"/>
              <a:chOff x="1620213" y="4048690"/>
              <a:chExt cx="34269" cy="361721"/>
            </a:xfrm>
          </p:grpSpPr>
          <p:sp>
            <p:nvSpPr>
              <p:cNvPr id="51" name="Oval 74"/>
              <p:cNvSpPr/>
              <p:nvPr/>
            </p:nvSpPr>
            <p:spPr>
              <a:xfrm>
                <a:off x="1620213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2" name="Oval 69"/>
              <p:cNvSpPr/>
              <p:nvPr/>
            </p:nvSpPr>
            <p:spPr>
              <a:xfrm>
                <a:off x="1620213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3" name="Oval 64"/>
              <p:cNvSpPr/>
              <p:nvPr/>
            </p:nvSpPr>
            <p:spPr>
              <a:xfrm>
                <a:off x="1620213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4" name="Oval 59"/>
              <p:cNvSpPr/>
              <p:nvPr/>
            </p:nvSpPr>
            <p:spPr>
              <a:xfrm>
                <a:off x="1620213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620213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717316" y="4048690"/>
              <a:ext cx="34269" cy="361721"/>
              <a:chOff x="1717316" y="4048690"/>
              <a:chExt cx="34269" cy="361721"/>
            </a:xfrm>
          </p:grpSpPr>
          <p:sp>
            <p:nvSpPr>
              <p:cNvPr id="46" name="Oval 75"/>
              <p:cNvSpPr/>
              <p:nvPr/>
            </p:nvSpPr>
            <p:spPr>
              <a:xfrm>
                <a:off x="1717316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7" name="Oval 70"/>
              <p:cNvSpPr/>
              <p:nvPr/>
            </p:nvSpPr>
            <p:spPr>
              <a:xfrm>
                <a:off x="1717316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8" name="Oval 65"/>
              <p:cNvSpPr/>
              <p:nvPr/>
            </p:nvSpPr>
            <p:spPr>
              <a:xfrm>
                <a:off x="1717316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9" name="Oval 60"/>
              <p:cNvSpPr/>
              <p:nvPr/>
            </p:nvSpPr>
            <p:spPr>
              <a:xfrm>
                <a:off x="1717316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50" name="Oval 55"/>
              <p:cNvSpPr/>
              <p:nvPr/>
            </p:nvSpPr>
            <p:spPr>
              <a:xfrm>
                <a:off x="1717316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814419" y="4048690"/>
              <a:ext cx="34269" cy="361721"/>
              <a:chOff x="1814419" y="4048690"/>
              <a:chExt cx="34269" cy="361721"/>
            </a:xfrm>
          </p:grpSpPr>
          <p:sp>
            <p:nvSpPr>
              <p:cNvPr id="41" name="Oval 76"/>
              <p:cNvSpPr/>
              <p:nvPr/>
            </p:nvSpPr>
            <p:spPr>
              <a:xfrm>
                <a:off x="1814419" y="4048690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2" name="Oval 71"/>
              <p:cNvSpPr/>
              <p:nvPr/>
            </p:nvSpPr>
            <p:spPr>
              <a:xfrm>
                <a:off x="1814419" y="413055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3" name="Oval 66"/>
              <p:cNvSpPr/>
              <p:nvPr/>
            </p:nvSpPr>
            <p:spPr>
              <a:xfrm>
                <a:off x="1814419" y="4212416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4" name="Oval 61"/>
              <p:cNvSpPr/>
              <p:nvPr/>
            </p:nvSpPr>
            <p:spPr>
              <a:xfrm>
                <a:off x="1814419" y="4294279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  <p:sp>
            <p:nvSpPr>
              <p:cNvPr id="45" name="Oval 56"/>
              <p:cNvSpPr/>
              <p:nvPr/>
            </p:nvSpPr>
            <p:spPr>
              <a:xfrm>
                <a:off x="1814419" y="4376142"/>
                <a:ext cx="34269" cy="34269"/>
              </a:xfrm>
              <a:prstGeom prst="ellipse">
                <a:avLst/>
              </a:prstGeom>
              <a:solidFill>
                <a:srgbClr val="FFFFFF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algn="ctr" defTabSz="457200">
                  <a:defRPr sz="1800">
                    <a:solidFill>
                      <a:srgbClr val="FFFFFF"/>
                    </a:solidFill>
                  </a:defRPr>
                </a:pPr>
                <a:endParaRPr sz="675"/>
              </a:p>
            </p:txBody>
          </p:sp>
        </p:grpSp>
      </p:grpSp>
      <p:sp>
        <p:nvSpPr>
          <p:cNvPr id="87" name="Oval 6"/>
          <p:cNvSpPr/>
          <p:nvPr/>
        </p:nvSpPr>
        <p:spPr>
          <a:xfrm>
            <a:off x="4134599" y="3989560"/>
            <a:ext cx="149568" cy="149568"/>
          </a:xfrm>
          <a:prstGeom prst="ellipse">
            <a:avLst/>
          </a:prstGeom>
          <a:solidFill>
            <a:srgbClr val="FFFFFF">
              <a:alpha val="15086"/>
            </a:srgbClr>
          </a:solidFill>
          <a:ln w="12700">
            <a:miter lim="400000"/>
          </a:ln>
        </p:spPr>
        <p:txBody>
          <a:bodyPr lIns="17144" rIns="17144" anchor="ctr"/>
          <a:lstStyle/>
          <a:p>
            <a:pPr algn="ctr" defTabSz="914400">
              <a:defRPr sz="180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67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一群纯粹热爱游戏的发烧友…"/>
          <p:cNvSpPr txBox="1"/>
          <p:nvPr/>
        </p:nvSpPr>
        <p:spPr>
          <a:xfrm>
            <a:off x="3231818" y="2073414"/>
            <a:ext cx="2427366" cy="705752"/>
          </a:xfrm>
          <a:prstGeom prst="rect">
            <a:avLst/>
          </a:prstGeom>
          <a:ln w="12700">
            <a:miter lim="400000"/>
          </a:ln>
        </p:spPr>
        <p:txBody>
          <a:bodyPr wrap="square" lIns="26788" tIns="26788" rIns="26788" bIns="26788" anchor="ctr">
            <a:spAutoFit/>
          </a:bodyPr>
          <a:lstStyle/>
          <a:p>
            <a:pPr algn="ctr" defTabSz="2437765">
              <a:lnSpc>
                <a:spcPct val="150000"/>
              </a:lnSpc>
              <a:defRPr sz="10000" spc="-300">
                <a:solidFill>
                  <a:srgbClr val="FFFFFF"/>
                </a:solidFill>
                <a:latin typeface="Source Han Sans CN ExtraLight" panose="020B0300000000000000" charset="-122"/>
                <a:ea typeface="Source Han Sans CN ExtraLight" panose="020B0300000000000000" charset="-122"/>
                <a:cs typeface="Source Han Sans CN ExtraLight" panose="020B0300000000000000" charset="-122"/>
                <a:sym typeface="Source Han Sans CN ExtraLight" panose="020B0300000000000000" charset="-122"/>
              </a:defRPr>
            </a:pPr>
            <a:r>
              <a:rPr lang="en-US" altLang="zh-CN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03.</a:t>
            </a:r>
            <a:r>
              <a:rPr lang="zh-CN" altLang="en-US" sz="3200" b="1" spc="20" dirty="0">
                <a:solidFill>
                  <a:srgbClr val="FF990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新手</a:t>
            </a:r>
            <a:r>
              <a:rPr lang="zh-CN" altLang="en-US" sz="3200" b="1" spc="20" dirty="0">
                <a:solidFill>
                  <a:schemeClr val="bg1"/>
                </a:solidFill>
                <a:latin typeface="Century Gothic" panose="020B0502020202020204" pitchFamily="34" charset="0"/>
                <a:ea typeface="微软雅黑" panose="020B0503020204020204" pitchFamily="34" charset="-122"/>
                <a:cs typeface="思源黑体 CN" panose="020B0300000000000000" charset="-122"/>
              </a:rPr>
              <a:t>指南</a:t>
            </a:r>
            <a:endParaRPr lang="en-US" altLang="zh-CN" sz="3200" spc="20" dirty="0">
              <a:solidFill>
                <a:schemeClr val="bg1"/>
              </a:solidFill>
              <a:latin typeface="Century Gothic" panose="020B0502020202020204" pitchFamily="34" charset="0"/>
              <a:ea typeface="微软雅黑" panose="020B0503020204020204" pitchFamily="34" charset="-122"/>
              <a:cs typeface="思源黑体 CN" panose="020B0300000000000000" charset="-122"/>
            </a:endParaRPr>
          </a:p>
        </p:txBody>
      </p:sp>
      <p:pic>
        <p:nvPicPr>
          <p:cNvPr id="66" name="图片 65" descr="画着卡通人物&#10;&#10;描述已自动生成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43831" y="202687"/>
            <a:ext cx="1906956" cy="297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PP_MARK_KEY" val="fd1a0033-e839-47da-b543-fbb3964a7fb8"/>
  <p:tag name="COMMONDATA" val="eyJoZGlkIjoiNjk2MTIyZWY5MmQzMjYxODM2NWM3NjYxZTA3MGE2M2YifQ==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WPS 演示</Application>
  <PresentationFormat>全屏显示(16:9)</PresentationFormat>
  <Paragraphs>71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等线 Light</vt:lpstr>
      <vt:lpstr>Arial</vt:lpstr>
      <vt:lpstr>等线</vt:lpstr>
      <vt:lpstr>微软雅黑</vt:lpstr>
      <vt:lpstr>Source Han Sans CN ExtraLight</vt:lpstr>
      <vt:lpstr>Century Gothic</vt:lpstr>
      <vt:lpstr>思源黑体 CN</vt:lpstr>
      <vt:lpstr>Source Han Sans CN Light</vt:lpstr>
      <vt:lpstr>Arial Unicode MS</vt:lpstr>
      <vt:lpstr>Helvetica</vt:lpstr>
      <vt:lpstr>Calibri Light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张碧仪</dc:creator>
  <cp:lastModifiedBy>微信用户</cp:lastModifiedBy>
  <cp:revision>458</cp:revision>
  <dcterms:created xsi:type="dcterms:W3CDTF">2023-04-14T11:20:00Z</dcterms:created>
  <dcterms:modified xsi:type="dcterms:W3CDTF">2023-05-31T15:40:44Z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540C5184427D02D055EB3864D1ADE501_42</vt:lpwstr>
  </property>
</Properties>
</file>